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52"/>
    <p:restoredTop sz="96327"/>
  </p:normalViewPr>
  <p:slideViewPr>
    <p:cSldViewPr snapToGrid="0">
      <p:cViewPr>
        <p:scale>
          <a:sx n="100" d="100"/>
          <a:sy n="100" d="100"/>
        </p:scale>
        <p:origin x="195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088EB-02EE-755B-2545-5699BAE07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8643" y="1113282"/>
            <a:ext cx="6139431" cy="2396681"/>
          </a:xfrm>
        </p:spPr>
        <p:txBody>
          <a:bodyPr>
            <a:normAutofit/>
          </a:bodyPr>
          <a:lstStyle/>
          <a:p>
            <a:r>
              <a:rPr lang="pt-BR" dirty="0"/>
              <a:t>Projeto integrador módulo </a:t>
            </a:r>
            <a:r>
              <a:rPr lang="pt-BR" dirty="0" err="1"/>
              <a:t>ii</a:t>
            </a:r>
            <a:br>
              <a:rPr lang="pt-BR" dirty="0"/>
            </a:b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1883FF-6142-20A7-D6E7-922F91512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8785" y="3602038"/>
            <a:ext cx="6175347" cy="2052720"/>
          </a:xfrm>
        </p:spPr>
        <p:txBody>
          <a:bodyPr>
            <a:normAutofit/>
          </a:bodyPr>
          <a:lstStyle/>
          <a:p>
            <a:r>
              <a:rPr lang="pt-BR" dirty="0"/>
              <a:t>Professor: Daniel Xavier</a:t>
            </a:r>
          </a:p>
          <a:p>
            <a:r>
              <a:rPr lang="pt-BR" dirty="0"/>
              <a:t>Alunos: </a:t>
            </a:r>
          </a:p>
          <a:p>
            <a:r>
              <a:rPr lang="pt-BR" dirty="0"/>
              <a:t>	</a:t>
            </a:r>
            <a:r>
              <a:rPr lang="pt-BR" dirty="0" err="1"/>
              <a:t>lucas</a:t>
            </a:r>
            <a:r>
              <a:rPr lang="pt-BR" dirty="0"/>
              <a:t> Tadeu </a:t>
            </a:r>
            <a:r>
              <a:rPr lang="pt-BR" dirty="0" err="1"/>
              <a:t>studart</a:t>
            </a:r>
            <a:r>
              <a:rPr lang="pt-BR" dirty="0"/>
              <a:t> de carvalho</a:t>
            </a:r>
          </a:p>
          <a:p>
            <a:r>
              <a:rPr lang="pt-BR" dirty="0"/>
              <a:t>	marcos rodrigues </a:t>
            </a:r>
            <a:r>
              <a:rPr lang="pt-BR" dirty="0" err="1"/>
              <a:t>brugnaro</a:t>
            </a:r>
            <a:endParaRPr lang="pt-BR" dirty="0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B130D74-9A04-42D9-91F9-699BA7DC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objeto, relógio, bola&#10;&#10;Descrição gerada automaticamente">
            <a:extLst>
              <a:ext uri="{FF2B5EF4-FFF2-40B4-BE49-F238E27FC236}">
                <a16:creationId xmlns:a16="http://schemas.microsoft.com/office/drawing/2014/main" id="{B3CF715E-F994-AC0D-0EE3-418066F23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4" b="-2"/>
          <a:stretch/>
        </p:blipFill>
        <p:spPr>
          <a:xfrm>
            <a:off x="1135974" y="1136606"/>
            <a:ext cx="317863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03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292614-E0FD-018A-23DE-51804AC5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amazon sagemaker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E1FA69-DC3F-B2BF-B54E-BD88C751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>
                <a:solidFill>
                  <a:srgbClr val="FFFFFF"/>
                </a:solidFill>
              </a:rPr>
              <a:t>Utilizamos o serviço Amazon Sagemaker para conectar com o repositório onde versionamos o jupyter notebook desenvolvido.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6E0ACE9-C38B-62E4-3E2D-F0ECAE32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35" y="1620838"/>
            <a:ext cx="6844045" cy="33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6649B-5F9F-4857-1610-797EE3D6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bibliotecas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84F6D5-668E-60BC-18F7-B553CC02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5" y="1776213"/>
            <a:ext cx="6211186" cy="4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90E3-4ECF-FEBE-82B0-74431970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Carregamento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5E51E-EC35-87A3-DBF6-9DE6234F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Observem que estamos carregando os </a:t>
            </a:r>
            <a:r>
              <a:rPr lang="pt-BR" dirty="0" err="1"/>
              <a:t>datasets</a:t>
            </a:r>
            <a:r>
              <a:rPr lang="pt-BR" dirty="0"/>
              <a:t> com extensão .parquet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EF227D-47B6-1113-F9D3-873B52D1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2" y="2889793"/>
            <a:ext cx="9875099" cy="25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9FDDF-F2F2-8B70-3598-AFEC058E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16D08-249E-5D28-A7F7-BC0ACA22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63503"/>
            <a:ext cx="7772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3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4FE75-5AA7-4AB9-3B2F-C42ED352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calor com correlações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A1A5B1-E4B3-9BD2-6C9A-2006714CE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Observamos correlações entre as </a:t>
            </a:r>
            <a:r>
              <a:rPr lang="pt-BR" dirty="0" err="1"/>
              <a:t>features</a:t>
            </a:r>
            <a:r>
              <a:rPr lang="pt-BR" dirty="0"/>
              <a:t>:</a:t>
            </a:r>
          </a:p>
          <a:p>
            <a:r>
              <a:rPr lang="pt-BR" dirty="0"/>
              <a:t> </a:t>
            </a:r>
            <a:r>
              <a:rPr lang="pt-BR" dirty="0" err="1"/>
              <a:t>price_range</a:t>
            </a:r>
            <a:r>
              <a:rPr lang="pt-BR" dirty="0"/>
              <a:t> e </a:t>
            </a:r>
            <a:r>
              <a:rPr lang="pt-BR" dirty="0" err="1"/>
              <a:t>ram</a:t>
            </a:r>
            <a:endParaRPr lang="pt-BR" dirty="0"/>
          </a:p>
          <a:p>
            <a:r>
              <a:rPr lang="pt-BR" dirty="0" err="1"/>
              <a:t>sc_h</a:t>
            </a:r>
            <a:r>
              <a:rPr lang="pt-BR" dirty="0"/>
              <a:t> e </a:t>
            </a:r>
            <a:r>
              <a:rPr lang="pt-BR" dirty="0" err="1"/>
              <a:t>pol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054F9-2459-86B6-9566-68A00957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68191"/>
            <a:ext cx="7772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E4DFF-014B-2C2F-5DC9-436E808D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calor com correlações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760CCF-70FA-B8E5-10BA-E032CDB1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71" y="1744251"/>
            <a:ext cx="8098281" cy="47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5A139C-586F-C93F-52A1-5AD2BE05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Verificando correlação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253E6A-657B-1F8E-098E-6F91D35B7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FFFFF"/>
                </a:solidFill>
              </a:rPr>
              <a:t>Verificamos a correlação de todas as </a:t>
            </a:r>
            <a:r>
              <a:rPr lang="pt-BR" sz="1400" dirty="0" err="1">
                <a:solidFill>
                  <a:srgbClr val="FFFFFF"/>
                </a:solidFill>
              </a:rPr>
              <a:t>features</a:t>
            </a:r>
            <a:r>
              <a:rPr lang="pt-BR" sz="1400" dirty="0">
                <a:solidFill>
                  <a:srgbClr val="FFFFFF"/>
                </a:solidFill>
              </a:rPr>
              <a:t> com </a:t>
            </a:r>
            <a:r>
              <a:rPr lang="pt-BR" sz="1400" dirty="0" err="1">
                <a:solidFill>
                  <a:srgbClr val="FFFFFF"/>
                </a:solidFill>
              </a:rPr>
              <a:t>price_range</a:t>
            </a:r>
            <a:r>
              <a:rPr lang="pt-BR" sz="1400" dirty="0">
                <a:solidFill>
                  <a:srgbClr val="FFFFFF"/>
                </a:solidFill>
              </a:rPr>
              <a:t> após processo de </a:t>
            </a:r>
            <a:r>
              <a:rPr lang="pt-BR" sz="1400" dirty="0" err="1">
                <a:solidFill>
                  <a:srgbClr val="FFFFFF"/>
                </a:solidFill>
              </a:rPr>
              <a:t>feature</a:t>
            </a:r>
            <a:r>
              <a:rPr lang="pt-BR" sz="1400" dirty="0">
                <a:solidFill>
                  <a:srgbClr val="FFFFFF"/>
                </a:solidFill>
              </a:rPr>
              <a:t> </a:t>
            </a:r>
            <a:r>
              <a:rPr lang="pt-BR" sz="1400" dirty="0" err="1">
                <a:solidFill>
                  <a:srgbClr val="FFFFFF"/>
                </a:solidFill>
              </a:rPr>
              <a:t>engineering</a:t>
            </a:r>
            <a:endParaRPr lang="pt-BR" sz="1400" dirty="0">
              <a:solidFill>
                <a:srgbClr val="FFFFFF"/>
              </a:solidFill>
            </a:endParaRPr>
          </a:p>
          <a:p>
            <a:r>
              <a:rPr lang="pt-BR" sz="1400" dirty="0">
                <a:solidFill>
                  <a:srgbClr val="FFFFFF"/>
                </a:solidFill>
              </a:rPr>
              <a:t>Observamos que a memória </a:t>
            </a:r>
            <a:r>
              <a:rPr lang="pt-BR" sz="1400" dirty="0" err="1">
                <a:solidFill>
                  <a:srgbClr val="FFFFFF"/>
                </a:solidFill>
              </a:rPr>
              <a:t>ram</a:t>
            </a:r>
            <a:r>
              <a:rPr lang="pt-BR" sz="1400" dirty="0">
                <a:solidFill>
                  <a:srgbClr val="FFFFFF"/>
                </a:solidFill>
              </a:rPr>
              <a:t> (</a:t>
            </a:r>
            <a:r>
              <a:rPr lang="pt-BR" sz="1400" dirty="0" err="1">
                <a:solidFill>
                  <a:srgbClr val="FFFFFF"/>
                </a:solidFill>
              </a:rPr>
              <a:t>ram</a:t>
            </a:r>
            <a:r>
              <a:rPr lang="pt-BR" sz="1400" dirty="0">
                <a:solidFill>
                  <a:srgbClr val="FFFFFF"/>
                </a:solidFill>
              </a:rPr>
              <a:t>) do dispositivo tem uma forte correlação com o valor do dispositivo (</a:t>
            </a:r>
            <a:r>
              <a:rPr lang="pt-BR" sz="1400" dirty="0" err="1">
                <a:solidFill>
                  <a:srgbClr val="FFFFFF"/>
                </a:solidFill>
              </a:rPr>
              <a:t>price_range</a:t>
            </a:r>
            <a:r>
              <a:rPr lang="pt-BR" sz="14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86C33A2-12E5-EB94-DB70-05897615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26" y="643467"/>
            <a:ext cx="674734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C8CCC5-005E-E9B2-91DE-DBA1B05E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pt-BR" sz="3000" dirty="0"/>
              <a:t>Aplicação de Modelos não supervisionados </a:t>
            </a:r>
            <a:r>
              <a:rPr lang="pt-BR" sz="3000" dirty="0" err="1"/>
              <a:t>Elbow</a:t>
            </a:r>
            <a:r>
              <a:rPr lang="pt-BR" sz="3000" dirty="0"/>
              <a:t> </a:t>
            </a:r>
            <a:r>
              <a:rPr lang="pt-BR" sz="3000" dirty="0" err="1"/>
              <a:t>Method</a:t>
            </a:r>
            <a:endParaRPr lang="pt-BR" sz="3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384952-B821-78A0-F5F5-9E9694731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pt-BR" sz="2000" dirty="0"/>
              <a:t>Exploração dos valores de </a:t>
            </a:r>
            <a:r>
              <a:rPr lang="pt-BR" sz="2000" dirty="0" err="1"/>
              <a:t>k</a:t>
            </a:r>
            <a:r>
              <a:rPr lang="pt-BR" sz="2000" dirty="0"/>
              <a:t> que melhor traduzem os clusters;</a:t>
            </a:r>
          </a:p>
          <a:p>
            <a:r>
              <a:rPr lang="pt-BR" sz="2000" dirty="0"/>
              <a:t>Observamos que para </a:t>
            </a:r>
            <a:r>
              <a:rPr lang="pt-BR" sz="2000" dirty="0" err="1"/>
              <a:t>k</a:t>
            </a:r>
            <a:r>
              <a:rPr lang="pt-BR" sz="2000" dirty="0"/>
              <a:t>=3 temos um suposto valor ótimo;</a:t>
            </a:r>
          </a:p>
          <a:p>
            <a:r>
              <a:rPr lang="pt-BR" sz="2000" dirty="0"/>
              <a:t>Para valores maiores que </a:t>
            </a:r>
            <a:r>
              <a:rPr lang="pt-BR" sz="2000" dirty="0" err="1"/>
              <a:t>k</a:t>
            </a:r>
            <a:r>
              <a:rPr lang="pt-BR" sz="2000" dirty="0"/>
              <a:t> aumentamos bastante o custo computacional para uma baixa redução do erro quadrático (custo).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5E08F7C-A783-E139-CB42-AA733320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04" y="796539"/>
            <a:ext cx="6292258" cy="45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A72894-435A-8347-B00B-5E395322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K-Means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53944-7CE3-1BB4-E927-A35ED4FDE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>
                <a:solidFill>
                  <a:srgbClr val="FFFFFF"/>
                </a:solidFill>
              </a:rPr>
              <a:t>Observamos que dispositivos com memória RAM entre:</a:t>
            </a:r>
          </a:p>
          <a:p>
            <a:r>
              <a:rPr lang="pt-BR" sz="1400">
                <a:solidFill>
                  <a:srgbClr val="FFFFFF"/>
                </a:solidFill>
              </a:rPr>
              <a:t> 256 e 1500 predominam valores de baixo e médio custo;</a:t>
            </a:r>
          </a:p>
          <a:p>
            <a:r>
              <a:rPr lang="pt-BR" sz="1400">
                <a:solidFill>
                  <a:srgbClr val="FFFFFF"/>
                </a:solidFill>
              </a:rPr>
              <a:t>1500 e 2700 predominam valores  médio e alto custo;</a:t>
            </a:r>
          </a:p>
          <a:p>
            <a:r>
              <a:rPr lang="pt-BR" sz="1400">
                <a:solidFill>
                  <a:srgbClr val="FFFFFF"/>
                </a:solidFill>
              </a:rPr>
              <a:t>Acima de 2700 predominam entre alto e muito alto custo.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5D983897-5306-D4F2-BE4B-9F17649D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46" y="1342970"/>
            <a:ext cx="7726035" cy="41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5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CEBB5-135A-0DAD-01DA-F776DEC4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Silhouette</a:t>
            </a:r>
            <a:r>
              <a:rPr lang="pt-BR" dirty="0"/>
              <a:t> </a:t>
            </a:r>
            <a:r>
              <a:rPr lang="pt-BR" dirty="0" err="1"/>
              <a:t>analysis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55439-DA2F-8825-C6FB-0F0EBB43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Mede o quão um elemento é similar ao cluster a que pertence (coesão) em relação aos outros clusters (separação);</a:t>
            </a:r>
          </a:p>
          <a:p>
            <a:r>
              <a:rPr lang="pt-BR" dirty="0"/>
              <a:t>O </a:t>
            </a:r>
            <a:r>
              <a:rPr lang="pt-BR" dirty="0" err="1"/>
              <a:t>Silhouette</a:t>
            </a:r>
            <a:r>
              <a:rPr lang="pt-BR" dirty="0"/>
              <a:t> Score varia de [-1,1], sendo que os valores mais próximos de 1indicam que o elemento está muito bem identificado ao próprio cluster a que pertence em relação aos demais;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467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1CD15E-6E0E-66F9-35E8-CCD90326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pt-BR" sz="3100" dirty="0"/>
              <a:t>Base de dados classificação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spaço Reservado para Conteúdo 2">
            <a:extLst>
              <a:ext uri="{FF2B5EF4-FFF2-40B4-BE49-F238E27FC236}">
                <a16:creationId xmlns:a16="http://schemas.microsoft.com/office/drawing/2014/main" id="{53D0B0D6-3BAA-14EB-1DA8-6DC3C542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pt-BR" sz="1800" dirty="0"/>
              <a:t>Origem: Dados provenientes do site </a:t>
            </a:r>
            <a:r>
              <a:rPr lang="pt-BR" sz="1800" dirty="0" err="1"/>
              <a:t>kaggle</a:t>
            </a:r>
            <a:endParaRPr lang="pt-BR" sz="1800" dirty="0"/>
          </a:p>
          <a:p>
            <a:r>
              <a:rPr lang="pt-BR" sz="1800" dirty="0"/>
              <a:t>Nome: Mobile </a:t>
            </a:r>
            <a:r>
              <a:rPr lang="pt-BR" sz="1800" dirty="0" err="1"/>
              <a:t>Price</a:t>
            </a:r>
            <a:r>
              <a:rPr lang="pt-BR" sz="1800" dirty="0"/>
              <a:t> </a:t>
            </a:r>
            <a:r>
              <a:rPr lang="pt-BR" sz="1800" dirty="0" err="1"/>
              <a:t>Classification</a:t>
            </a:r>
            <a:endParaRPr lang="pt-BR" sz="1800" dirty="0"/>
          </a:p>
          <a:p>
            <a:r>
              <a:rPr lang="pt-BR" sz="1800" dirty="0"/>
              <a:t>Tarefa: Classificação de preços dos dispositivos mobile relacionando com suas características de hardware</a:t>
            </a:r>
          </a:p>
          <a:p>
            <a:r>
              <a:rPr lang="pt-BR" sz="1800" dirty="0"/>
              <a:t>0 (</a:t>
            </a:r>
            <a:r>
              <a:rPr lang="pt-BR" sz="1800" dirty="0" err="1"/>
              <a:t>low</a:t>
            </a:r>
            <a:r>
              <a:rPr lang="pt-BR" sz="1800" dirty="0"/>
              <a:t>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1 (</a:t>
            </a:r>
            <a:r>
              <a:rPr lang="pt-BR" sz="1800" dirty="0" err="1"/>
              <a:t>medium</a:t>
            </a:r>
            <a:r>
              <a:rPr lang="pt-BR" sz="1800" dirty="0"/>
              <a:t>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2 (high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3 (</a:t>
            </a:r>
            <a:r>
              <a:rPr lang="pt-BR" sz="1800" dirty="0" err="1"/>
              <a:t>very</a:t>
            </a:r>
            <a:r>
              <a:rPr lang="pt-BR" sz="1800" dirty="0"/>
              <a:t> high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endParaRPr lang="pt-BR" sz="18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3287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40F6FC-E8D9-2E29-FA65-578DF669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 dirty="0" err="1">
                <a:solidFill>
                  <a:srgbClr val="FFFFFF"/>
                </a:solidFill>
              </a:rPr>
              <a:t>Silhouette</a:t>
            </a:r>
            <a:r>
              <a:rPr lang="pt-BR" sz="3200" dirty="0">
                <a:solidFill>
                  <a:srgbClr val="FFFFFF"/>
                </a:solidFill>
              </a:rPr>
              <a:t> </a:t>
            </a:r>
            <a:r>
              <a:rPr lang="pt-BR" sz="3200" dirty="0" err="1">
                <a:solidFill>
                  <a:srgbClr val="FFFFFF"/>
                </a:solidFill>
              </a:rPr>
              <a:t>analysis</a:t>
            </a:r>
            <a:endParaRPr lang="pt-BR" sz="3200" dirty="0">
              <a:solidFill>
                <a:srgbClr val="FFFFFF"/>
              </a:solidFill>
            </a:endParaRP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E8680458-021A-7365-B6F9-B77599586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Observamos que em cada plotagem do Silhouette, cada cluster apresenta valores maiores que a média do Silhouette Score (linha pontilhada vermelha);</a:t>
            </a:r>
          </a:p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Isto é um bom sinal que os elementos estão bem acomodados a seus clusters de origem;</a:t>
            </a:r>
          </a:p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Os clusters apresentam uma espessura semelhante, indicando dimensões semelhantes em quantidade de elementos;</a:t>
            </a:r>
          </a:p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Clusters pontiagudos refletem piores cenários (elementos indecisos) e probabilidade de estarem abaixo do Silhouette Score.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21D1191-DC2B-4715-3E4A-FC143B94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5" y="1026234"/>
            <a:ext cx="7772400" cy="50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1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EA5467-7149-3443-B7AE-DA608D93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Db scan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45E543-572A-9C61-E8ED-CD14768C3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Grande cluster que abraça dispositivos com </a:t>
            </a:r>
            <a:r>
              <a:rPr lang="pt-BR" sz="1300" dirty="0" err="1">
                <a:solidFill>
                  <a:srgbClr val="FFFFFF"/>
                </a:solidFill>
              </a:rPr>
              <a:t>ppi</a:t>
            </a:r>
            <a:r>
              <a:rPr lang="pt-BR" sz="1300" dirty="0">
                <a:solidFill>
                  <a:srgbClr val="FFFFFF"/>
                </a:solidFill>
              </a:rPr>
              <a:t> (pixel por polegada) entre 150 e 380;</a:t>
            </a:r>
          </a:p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Independente do tamanho do smartphone são produzidos aparelhos com </a:t>
            </a:r>
            <a:r>
              <a:rPr lang="pt-BR" sz="1300" dirty="0" err="1">
                <a:solidFill>
                  <a:srgbClr val="FFFFFF"/>
                </a:solidFill>
              </a:rPr>
              <a:t>ppi</a:t>
            </a:r>
            <a:r>
              <a:rPr lang="pt-BR" sz="1300" dirty="0">
                <a:solidFill>
                  <a:srgbClr val="FFFFFF"/>
                </a:solidFill>
              </a:rPr>
              <a:t> entre 150 e 380 com maior frequência;</a:t>
            </a:r>
          </a:p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A partir de </a:t>
            </a:r>
            <a:r>
              <a:rPr lang="pt-BR" sz="1300" dirty="0" err="1">
                <a:solidFill>
                  <a:srgbClr val="FFFFFF"/>
                </a:solidFill>
              </a:rPr>
              <a:t>ppi</a:t>
            </a:r>
            <a:r>
              <a:rPr lang="pt-BR" sz="1300" dirty="0">
                <a:solidFill>
                  <a:srgbClr val="FFFFFF"/>
                </a:solidFill>
              </a:rPr>
              <a:t> &gt; 380, aparelhos mais refinados e com display de maior qualidade, abrangem menores parcelas dos smartphones;</a:t>
            </a:r>
          </a:p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A produção concentra-se em aparelhos de dimensões cada vez mais reduzidas, mas com melhor fluidez de imagem.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D00F755-DEEE-BBAA-D6D4-D1052B2D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96" y="643664"/>
            <a:ext cx="7772400" cy="58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ECAB590-1C0E-F0B3-B932-760572D6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BR" sz="3300"/>
              <a:t>Performance: dados não tratados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C5175C-96CF-D0D7-DF09-13AFB66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47" y="547007"/>
            <a:ext cx="7110572" cy="26048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5668D-0A90-7D52-DB25-4C12C68D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46" y="3350843"/>
            <a:ext cx="7144106" cy="26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5D4573-ECF0-94AB-8C74-0856A353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Performance de dados tratados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CA8AB2-3794-907C-D191-0992CA8E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cap="all">
                <a:solidFill>
                  <a:srgbClr val="FFFFFF"/>
                </a:solidFill>
              </a:rPr>
              <a:t>Observamos que a grande parte dos modelos teve um desempenho pior.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8B19073-ABD8-7452-7AB2-4C3915541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75" y="61363"/>
            <a:ext cx="4061525" cy="67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3EFC8-67E3-9C6D-662D-B5F98D2B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Curva de aprendizado (</a:t>
            </a:r>
            <a:r>
              <a:rPr lang="pt-BR" sz="2000" dirty="0" err="1">
                <a:solidFill>
                  <a:srgbClr val="FFFFFF"/>
                </a:solidFill>
              </a:rPr>
              <a:t>learning</a:t>
            </a:r>
            <a:r>
              <a:rPr lang="pt-BR" sz="2000" dirty="0">
                <a:solidFill>
                  <a:srgbClr val="FFFFFF"/>
                </a:solidFill>
              </a:rPr>
              <a:t> curve) – dados não tratados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8652A-F87A-75AB-47C4-8AD50233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FFFFF"/>
                </a:solidFill>
              </a:rPr>
              <a:t>Acurácia dos dados de treino (azul) é superior a dos dados de teste (verde);</a:t>
            </a:r>
          </a:p>
          <a:p>
            <a:r>
              <a:rPr lang="pt-BR" sz="1400" dirty="0">
                <a:solidFill>
                  <a:srgbClr val="FFFFFF"/>
                </a:solidFill>
              </a:rPr>
              <a:t>Como as curvas abaixo refletem o tamanho dos dados de treino versus acurácia, podemos afirmar que quanto mais elevados os gráficos maior a acurácia;</a:t>
            </a:r>
          </a:p>
          <a:p>
            <a:r>
              <a:rPr lang="pt-BR" sz="1400" dirty="0">
                <a:solidFill>
                  <a:srgbClr val="FFFFFF"/>
                </a:solidFill>
              </a:rPr>
              <a:t>Quanto mais próximos estiverem (</a:t>
            </a:r>
            <a:r>
              <a:rPr lang="pt-BR" sz="1400" dirty="0" err="1">
                <a:solidFill>
                  <a:srgbClr val="FFFFFF"/>
                </a:solidFill>
              </a:rPr>
              <a:t>low</a:t>
            </a:r>
            <a:r>
              <a:rPr lang="pt-BR" sz="1400" dirty="0">
                <a:solidFill>
                  <a:srgbClr val="FFFFFF"/>
                </a:solidFill>
              </a:rPr>
              <a:t> </a:t>
            </a:r>
            <a:r>
              <a:rPr lang="pt-BR" sz="1400" dirty="0" err="1">
                <a:solidFill>
                  <a:srgbClr val="FFFFFF"/>
                </a:solidFill>
              </a:rPr>
              <a:t>variance</a:t>
            </a:r>
            <a:r>
              <a:rPr lang="pt-BR" sz="1400" dirty="0">
                <a:solidFill>
                  <a:srgbClr val="FFFFFF"/>
                </a:solidFill>
              </a:rPr>
              <a:t>);</a:t>
            </a:r>
          </a:p>
          <a:p>
            <a:r>
              <a:rPr lang="pt-BR" sz="1400" dirty="0">
                <a:solidFill>
                  <a:srgbClr val="FFFFFF"/>
                </a:solidFill>
              </a:rPr>
              <a:t>Menores áreas sombreadas (menor desvio padrão), melhor será o modelo.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BE3E981-7056-FD86-2CFE-30821F00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86" y="1452334"/>
            <a:ext cx="7676368" cy="39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0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8D9BB-3623-65BA-AD7F-9E77C520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pt-BR" sz="3300" dirty="0"/>
              <a:t>Curva de aprendizado (</a:t>
            </a:r>
            <a:r>
              <a:rPr lang="pt-BR" sz="3300" dirty="0" err="1"/>
              <a:t>learning</a:t>
            </a:r>
            <a:r>
              <a:rPr lang="pt-BR" sz="3300" dirty="0"/>
              <a:t> curve)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F1E3E3-0B28-C468-4929-542996A0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r>
              <a:rPr lang="pt-BR"/>
              <a:t>Algoritmos RFC (Random Forest Classifier) e DTC (Decicion Tree Classifier), estão longe de estabelecer um equilíbrio entre treino e teste, podendo simbolizar um Underfitting, embora os dados de teste apresentem uma tendência de melhora, aparenta-se que o algoritmo tenha sido interrompido antes da hora.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477F7D-6A0A-C259-07B3-89285C97E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" r="-5" b="-5"/>
          <a:stretch/>
        </p:blipFill>
        <p:spPr>
          <a:xfrm>
            <a:off x="4540742" y="3863278"/>
            <a:ext cx="3495777" cy="27371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3BC9CF-DB8B-3672-1A03-C0B7BC831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" r="1" b="1"/>
          <a:stretch/>
        </p:blipFill>
        <p:spPr>
          <a:xfrm>
            <a:off x="8220030" y="3863277"/>
            <a:ext cx="3517243" cy="27371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831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0D7A3-BADA-2E57-D5D1-5D26829C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pt-BR" sz="3300"/>
              <a:t>Curva de aprendizado (</a:t>
            </a:r>
            <a:r>
              <a:rPr lang="pt-BR" sz="3300" err="1"/>
              <a:t>learning</a:t>
            </a:r>
            <a:r>
              <a:rPr lang="pt-BR" sz="3300"/>
              <a:t> curve)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3E2259-6482-E5C4-2B40-EDD4A5A6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pt-BR" sz="2300" dirty="0"/>
              <a:t>O algoritmo GNB (</a:t>
            </a:r>
            <a:r>
              <a:rPr lang="pt-BR" sz="2300" dirty="0" err="1"/>
              <a:t>GaussianNB</a:t>
            </a:r>
            <a:r>
              <a:rPr lang="pt-BR" sz="2300" dirty="0"/>
              <a:t>), LDA (Linear </a:t>
            </a:r>
            <a:r>
              <a:rPr lang="pt-BR" sz="2300" dirty="0" err="1"/>
              <a:t>Discriminant</a:t>
            </a:r>
            <a:r>
              <a:rPr lang="pt-BR" sz="2300" dirty="0"/>
              <a:t> </a:t>
            </a:r>
            <a:r>
              <a:rPr lang="pt-BR" sz="2300" dirty="0" err="1"/>
              <a:t>Analysis</a:t>
            </a:r>
            <a:r>
              <a:rPr lang="pt-BR" sz="2300" dirty="0"/>
              <a:t> ) e SVM (</a:t>
            </a:r>
            <a:r>
              <a:rPr lang="pt-BR" sz="2300" dirty="0" err="1"/>
              <a:t>Suport</a:t>
            </a:r>
            <a:r>
              <a:rPr lang="pt-BR" sz="2300" dirty="0"/>
              <a:t> Vector </a:t>
            </a:r>
            <a:r>
              <a:rPr lang="pt-BR" sz="2300" dirty="0" err="1"/>
              <a:t>Machine</a:t>
            </a:r>
            <a:r>
              <a:rPr lang="pt-BR" sz="2300" dirty="0"/>
              <a:t>) apresentam um exemplo de bom comportamento, pois tendem a crescer e se aproximar em tendência de equilíbrio, com destaque para SVM.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EE2CD5-C7D0-95A1-8247-F2B07091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840" y="604174"/>
            <a:ext cx="2774040" cy="2136010"/>
          </a:xfrm>
          <a:prstGeom prst="rect">
            <a:avLst/>
          </a:prstGeom>
        </p:spPr>
      </p:pic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F24FB-68D6-73C3-A268-448BF4A7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85" y="612744"/>
            <a:ext cx="2762910" cy="2127440"/>
          </a:xfrm>
          <a:prstGeom prst="rect">
            <a:avLst/>
          </a:prstGeom>
        </p:spPr>
      </p:pic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9F6EA20-DB6E-FB9D-D6BE-9F4B077C3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436" y="3556626"/>
            <a:ext cx="4181125" cy="32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CE5A8-9C93-932F-9990-116ABC0C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Dicionário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861CE5-44FB-DFA5-3E7E-9AF52A7C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Dataset</a:t>
            </a:r>
            <a:r>
              <a:rPr lang="pt-BR" dirty="0"/>
              <a:t> previamente dividido em treino e teste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B179F-D725-D036-4AD3-8EBD4EA5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107212"/>
            <a:ext cx="9905999" cy="24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C0710-16A3-D557-6154-DE2A7EB7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3DD13-C881-38A4-87C8-E609791B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do </a:t>
            </a:r>
            <a:r>
              <a:rPr lang="pt-BR" dirty="0" err="1"/>
              <a:t>bucket</a:t>
            </a:r>
            <a:r>
              <a:rPr lang="pt-BR" dirty="0"/>
              <a:t> </a:t>
            </a:r>
            <a:r>
              <a:rPr lang="pt-BR" dirty="0" err="1"/>
              <a:t>cellphone</a:t>
            </a:r>
            <a:r>
              <a:rPr lang="pt-BR" dirty="0"/>
              <a:t>-data utilizando o serviço </a:t>
            </a:r>
            <a:r>
              <a:rPr lang="pt-BR" dirty="0" err="1"/>
              <a:t>Amazon</a:t>
            </a:r>
            <a:r>
              <a:rPr lang="pt-BR" dirty="0"/>
              <a:t> S3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Service)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03678BD-EC32-FF29-6E07-BDDFDA0F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9" y="3303395"/>
            <a:ext cx="7161341" cy="31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36A9B-A4B5-D8CF-0DE2-84FA42C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importação dos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526E6E-4497-8ED4-057D-602132D82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de um </a:t>
            </a:r>
            <a:r>
              <a:rPr lang="pt-BR" dirty="0" err="1"/>
              <a:t>bucket</a:t>
            </a:r>
            <a:r>
              <a:rPr lang="pt-BR" dirty="0"/>
              <a:t> para importação do </a:t>
            </a:r>
            <a:r>
              <a:rPr lang="pt-BR" dirty="0" err="1"/>
              <a:t>dataset</a:t>
            </a:r>
            <a:r>
              <a:rPr lang="pt-BR" dirty="0"/>
              <a:t> de treino extensão .</a:t>
            </a:r>
            <a:r>
              <a:rPr lang="pt-BR" dirty="0" err="1"/>
              <a:t>csv</a:t>
            </a:r>
            <a:r>
              <a:rPr lang="pt-BR" dirty="0"/>
              <a:t> com nome </a:t>
            </a:r>
            <a:r>
              <a:rPr lang="pt-BR" dirty="0" err="1"/>
              <a:t>train_data</a:t>
            </a:r>
            <a:r>
              <a:rPr lang="pt-BR" dirty="0"/>
              <a:t> e outro </a:t>
            </a:r>
            <a:r>
              <a:rPr lang="pt-BR" dirty="0" err="1"/>
              <a:t>bucket</a:t>
            </a:r>
            <a:r>
              <a:rPr lang="pt-BR" dirty="0"/>
              <a:t>  para armazenar o </a:t>
            </a:r>
            <a:r>
              <a:rPr lang="pt-BR" dirty="0" err="1"/>
              <a:t>dataset</a:t>
            </a:r>
            <a:r>
              <a:rPr lang="pt-BR" dirty="0"/>
              <a:t> de treino convertido na extensão .parquet como nome </a:t>
            </a:r>
            <a:r>
              <a:rPr lang="pt-BR" dirty="0" err="1"/>
              <a:t>target_data</a:t>
            </a:r>
            <a:r>
              <a:rPr lang="pt-BR" dirty="0"/>
              <a:t>;</a:t>
            </a:r>
          </a:p>
          <a:p>
            <a:r>
              <a:rPr lang="pt-BR" dirty="0"/>
              <a:t>A sequência de criação de </a:t>
            </a:r>
            <a:r>
              <a:rPr lang="pt-BR" dirty="0" err="1"/>
              <a:t>buckets</a:t>
            </a:r>
            <a:r>
              <a:rPr lang="pt-BR" dirty="0"/>
              <a:t> foram criadas também para os </a:t>
            </a:r>
            <a:r>
              <a:rPr lang="pt-BR" dirty="0" err="1"/>
              <a:t>datasets</a:t>
            </a:r>
            <a:r>
              <a:rPr lang="pt-BR" dirty="0"/>
              <a:t> de teste.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C3B3B-58C9-3262-265B-BEAB9A9E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14" y="4702334"/>
            <a:ext cx="6854771" cy="19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B5329-92F0-527F-56A4-8AC9EB93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5BC95E-83C6-F701-8641-2923A335D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Utilizando o serviço AWS </a:t>
            </a:r>
            <a:r>
              <a:rPr lang="pt-BR" dirty="0" err="1"/>
              <a:t>Glue</a:t>
            </a:r>
            <a:r>
              <a:rPr lang="pt-BR" dirty="0"/>
              <a:t> (</a:t>
            </a:r>
            <a:r>
              <a:rPr lang="pt-BR" dirty="0" err="1"/>
              <a:t>Serverless</a:t>
            </a:r>
            <a:r>
              <a:rPr lang="pt-BR" dirty="0"/>
              <a:t> data </a:t>
            </a:r>
            <a:r>
              <a:rPr lang="pt-BR" dirty="0" err="1"/>
              <a:t>integration</a:t>
            </a:r>
            <a:r>
              <a:rPr lang="pt-BR" dirty="0"/>
              <a:t>) para converter os </a:t>
            </a:r>
            <a:r>
              <a:rPr lang="pt-BR" dirty="0" err="1"/>
              <a:t>datasets</a:t>
            </a:r>
            <a:r>
              <a:rPr lang="pt-BR" dirty="0"/>
              <a:t> de treino e teste de extensão .</a:t>
            </a:r>
            <a:r>
              <a:rPr lang="pt-BR" dirty="0" err="1"/>
              <a:t>csv</a:t>
            </a:r>
            <a:r>
              <a:rPr lang="pt-BR" dirty="0"/>
              <a:t> para .parquet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8E806B-F069-2AC9-5B8E-32244965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4" y="3502148"/>
            <a:ext cx="8229331" cy="7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13325-7D31-753D-048A-228212A6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0E303-B9D2-D3D7-124B-0BF3C16B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Recursos do AWS </a:t>
            </a:r>
            <a:r>
              <a:rPr lang="pt-BR" dirty="0" err="1"/>
              <a:t>Glue</a:t>
            </a:r>
            <a:r>
              <a:rPr lang="pt-BR" dirty="0"/>
              <a:t> utilizados:</a:t>
            </a:r>
          </a:p>
          <a:p>
            <a:r>
              <a:rPr lang="pt-BR" dirty="0"/>
              <a:t>Data </a:t>
            </a:r>
            <a:r>
              <a:rPr lang="pt-BR" dirty="0" err="1"/>
              <a:t>Catalog</a:t>
            </a:r>
            <a:r>
              <a:rPr lang="pt-BR" dirty="0"/>
              <a:t>: Armazenamento de metadados persistentes no </a:t>
            </a:r>
            <a:r>
              <a:rPr lang="pt-BR" dirty="0" err="1"/>
              <a:t>Glue</a:t>
            </a:r>
            <a:r>
              <a:rPr lang="pt-BR" dirty="0"/>
              <a:t>;</a:t>
            </a:r>
          </a:p>
          <a:p>
            <a:r>
              <a:rPr lang="pt-BR" dirty="0" err="1"/>
              <a:t>Database</a:t>
            </a:r>
            <a:r>
              <a:rPr lang="pt-BR" dirty="0"/>
              <a:t>: Grupo lógico de definição de </a:t>
            </a:r>
            <a:r>
              <a:rPr lang="pt-BR" dirty="0" err="1"/>
              <a:t>tables</a:t>
            </a:r>
            <a:r>
              <a:rPr lang="pt-BR" dirty="0"/>
              <a:t>;</a:t>
            </a:r>
          </a:p>
          <a:p>
            <a:r>
              <a:rPr lang="pt-BR" dirty="0" err="1"/>
              <a:t>Table</a:t>
            </a:r>
            <a:r>
              <a:rPr lang="pt-BR" dirty="0"/>
              <a:t>: </a:t>
            </a:r>
            <a:r>
              <a:rPr lang="pt-BR" dirty="0" err="1"/>
              <a:t>Schema</a:t>
            </a:r>
            <a:r>
              <a:rPr lang="pt-BR" dirty="0"/>
              <a:t> da base de dados;</a:t>
            </a:r>
          </a:p>
          <a:p>
            <a:r>
              <a:rPr lang="pt-BR" dirty="0" err="1"/>
              <a:t>Crawler</a:t>
            </a:r>
            <a:r>
              <a:rPr lang="pt-BR" dirty="0"/>
              <a:t>: Recurso que se conecta a base de dados, determina o </a:t>
            </a:r>
            <a:r>
              <a:rPr lang="pt-BR" dirty="0" err="1"/>
              <a:t>schema</a:t>
            </a:r>
            <a:r>
              <a:rPr lang="pt-BR" dirty="0"/>
              <a:t> usando classificadores e grava os metadados no Data </a:t>
            </a:r>
            <a:r>
              <a:rPr lang="pt-BR" dirty="0" err="1"/>
              <a:t>Catalog</a:t>
            </a:r>
            <a:r>
              <a:rPr lang="pt-BR" dirty="0"/>
              <a:t>;</a:t>
            </a:r>
          </a:p>
          <a:p>
            <a:r>
              <a:rPr lang="pt-BR" dirty="0" err="1"/>
              <a:t>Job</a:t>
            </a:r>
            <a:r>
              <a:rPr lang="pt-BR" dirty="0"/>
              <a:t>: Definição do ETL (</a:t>
            </a:r>
            <a:r>
              <a:rPr lang="pt-BR" dirty="0" err="1"/>
              <a:t>extract</a:t>
            </a:r>
            <a:r>
              <a:rPr lang="pt-BR" dirty="0"/>
              <a:t>, </a:t>
            </a:r>
            <a:r>
              <a:rPr lang="pt-BR" dirty="0" err="1"/>
              <a:t>transform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268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C2013-0D49-0C19-5C2B-68325D7C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r>
              <a:rPr lang="pt-BR" dirty="0"/>
              <a:t> (workflow)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5C8028A8-F893-C563-9F98-27199045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69656"/>
            <a:ext cx="9296128" cy="4183258"/>
          </a:xfrm>
        </p:spPr>
      </p:pic>
    </p:spTree>
    <p:extLst>
      <p:ext uri="{BB962C8B-B14F-4D97-AF65-F5344CB8AC3E}">
        <p14:creationId xmlns:p14="http://schemas.microsoft.com/office/powerpoint/2010/main" val="153386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CB784-B6AC-4AFC-8E2B-2E55759A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r>
              <a:rPr lang="pt-BR" dirty="0"/>
              <a:t> .</a:t>
            </a:r>
            <a:r>
              <a:rPr lang="pt-BR" dirty="0" err="1"/>
              <a:t>csv</a:t>
            </a:r>
            <a:r>
              <a:rPr lang="pt-BR" dirty="0"/>
              <a:t> e .parquet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617D6-F734-BBD6-FDA0-3E4EA050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Observamos que depois da conversão os </a:t>
            </a:r>
            <a:r>
              <a:rPr lang="pt-BR" dirty="0" err="1"/>
              <a:t>datasets</a:t>
            </a:r>
            <a:r>
              <a:rPr lang="pt-BR" dirty="0"/>
              <a:t> .parquet ocupam menos espaço de armazenamento.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CC9997-31F7-8D26-CA57-148C603F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2" y="3286232"/>
            <a:ext cx="10078657" cy="2855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79AA90-3565-9A0A-AFD3-8514739F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1" y="3614067"/>
            <a:ext cx="10078621" cy="2855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4BFB9A-6313-00FE-0AFE-643D82EEB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1" y="4412784"/>
            <a:ext cx="10078586" cy="2855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FE3574-D8D5-B49C-507C-8E09FDB97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081" y="4781603"/>
            <a:ext cx="10078586" cy="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4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1076</TotalTime>
  <Words>904</Words>
  <Application>Microsoft Macintosh PowerPoint</Application>
  <PresentationFormat>Widescreen</PresentationFormat>
  <Paragraphs>80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Tw Cen MT</vt:lpstr>
      <vt:lpstr>Circuito</vt:lpstr>
      <vt:lpstr>Projeto integrador módulo ii Machine Learning</vt:lpstr>
      <vt:lpstr>Base de dados classificação</vt:lpstr>
      <vt:lpstr>Dicionário de dados</vt:lpstr>
      <vt:lpstr>importação dos dados</vt:lpstr>
      <vt:lpstr>importação dos dados</vt:lpstr>
      <vt:lpstr>Conversão dos datasets</vt:lpstr>
      <vt:lpstr>Conversão dos datasets</vt:lpstr>
      <vt:lpstr>Conversão dos datasets (workflow)</vt:lpstr>
      <vt:lpstr>Datasets .csv e .parquet</vt:lpstr>
      <vt:lpstr>amazon sagemaker</vt:lpstr>
      <vt:lpstr>Importação de bibliotecas</vt:lpstr>
      <vt:lpstr>Carregamento dos datasets</vt:lpstr>
      <vt:lpstr>Análise exploratória dos dados</vt:lpstr>
      <vt:lpstr>Mapa de calor com correlações</vt:lpstr>
      <vt:lpstr>Mapa de calor com correlações</vt:lpstr>
      <vt:lpstr>Verificando correlação</vt:lpstr>
      <vt:lpstr>Aplicação de Modelos não supervisionados Elbow Method</vt:lpstr>
      <vt:lpstr>K-Means</vt:lpstr>
      <vt:lpstr>Silhouette analysis</vt:lpstr>
      <vt:lpstr>Silhouette analysis</vt:lpstr>
      <vt:lpstr>Db scan</vt:lpstr>
      <vt:lpstr>Performance: dados não tratados</vt:lpstr>
      <vt:lpstr>Performance de dados tratados</vt:lpstr>
      <vt:lpstr>Curva de aprendizado (learning curve) – dados não tratados</vt:lpstr>
      <vt:lpstr>Curva de aprendizado (learning curve)</vt:lpstr>
      <vt:lpstr>Curva de aprendizado (learning curve)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Brugnaro, Marcos Rodrigues</dc:creator>
  <cp:lastModifiedBy>Brugnaro, Marcos Rodrigues</cp:lastModifiedBy>
  <cp:revision>6</cp:revision>
  <dcterms:created xsi:type="dcterms:W3CDTF">2023-02-12T13:48:03Z</dcterms:created>
  <dcterms:modified xsi:type="dcterms:W3CDTF">2023-02-19T16:17:00Z</dcterms:modified>
</cp:coreProperties>
</file>